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485" r:id="rId2"/>
    <p:sldId id="480" r:id="rId3"/>
    <p:sldId id="481" r:id="rId4"/>
    <p:sldId id="482" r:id="rId5"/>
    <p:sldId id="483" r:id="rId6"/>
    <p:sldId id="477" r:id="rId7"/>
    <p:sldId id="500" r:id="rId8"/>
    <p:sldId id="501" r:id="rId9"/>
    <p:sldId id="496" r:id="rId10"/>
    <p:sldId id="497" r:id="rId11"/>
    <p:sldId id="498" r:id="rId12"/>
    <p:sldId id="502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e, Jon E" initials="FJE" lastIdx="11" clrIdx="0">
    <p:extLst>
      <p:ext uri="{19B8F6BF-5375-455C-9EA6-DF929625EA0E}">
        <p15:presenceInfo xmlns:p15="http://schemas.microsoft.com/office/powerpoint/2012/main" userId="S-1-5-21-1085031214-1677128483-725345543-122705" providerId="AD"/>
      </p:ext>
    </p:extLst>
  </p:cmAuthor>
  <p:cmAuthor id="2" name="Lee, Crystal" initials="LC" lastIdx="3" clrIdx="1">
    <p:extLst>
      <p:ext uri="{19B8F6BF-5375-455C-9EA6-DF929625EA0E}">
        <p15:presenceInfo xmlns:p15="http://schemas.microsoft.com/office/powerpoint/2012/main" userId="S-1-5-21-1085031214-1677128483-725345543-153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CFD5EA"/>
    <a:srgbClr val="33CCFF"/>
    <a:srgbClr val="00FFFF"/>
    <a:srgbClr val="660033"/>
    <a:srgbClr val="FF0000"/>
    <a:srgbClr val="00CC00"/>
    <a:srgbClr val="996633"/>
    <a:srgbClr val="5F7530"/>
    <a:srgbClr val="CBC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0" autoAdjust="0"/>
    <p:restoredTop sz="85835" autoAdjust="0"/>
  </p:normalViewPr>
  <p:slideViewPr>
    <p:cSldViewPr snapToGrid="0">
      <p:cViewPr varScale="1">
        <p:scale>
          <a:sx n="71" d="100"/>
          <a:sy n="71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2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Citizen Review Board </c:v>
                </c:pt>
                <c:pt idx="1">
                  <c:v>Early Warning System</c:v>
                </c:pt>
                <c:pt idx="2">
                  <c:v>Complaint Process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0.55000000000000004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5-48BB-B966-1F1FCC300A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288976"/>
        <c:axId val="229290544"/>
      </c:barChart>
      <c:catAx>
        <c:axId val="22928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90544"/>
        <c:crosses val="autoZero"/>
        <c:auto val="1"/>
        <c:lblAlgn val="ctr"/>
        <c:lblOffset val="100"/>
        <c:noMultiLvlLbl val="0"/>
      </c:catAx>
      <c:valAx>
        <c:axId val="2292905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28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AE815-CA43-4953-94BC-7D4399F3EC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2BE2E-11E4-4445-9695-4350303449D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Complaint Process</a:t>
          </a:r>
        </a:p>
      </dgm:t>
    </dgm:pt>
    <dgm:pt modelId="{82D654BF-B40C-4A36-B503-0C37F2CAFB93}" type="parTrans" cxnId="{B1289456-B6E3-47C9-9A89-07BCD643F900}">
      <dgm:prSet/>
      <dgm:spPr/>
      <dgm:t>
        <a:bodyPr/>
        <a:lstStyle/>
        <a:p>
          <a:endParaRPr lang="en-US"/>
        </a:p>
      </dgm:t>
    </dgm:pt>
    <dgm:pt modelId="{74EB04E7-E4D6-4350-AFAA-75D43AFEBAEB}" type="sibTrans" cxnId="{B1289456-B6E3-47C9-9A89-07BCD643F900}">
      <dgm:prSet/>
      <dgm:spPr/>
      <dgm:t>
        <a:bodyPr/>
        <a:lstStyle/>
        <a:p>
          <a:endParaRPr lang="en-US"/>
        </a:p>
      </dgm:t>
    </dgm:pt>
    <dgm:pt modelId="{BDDF3A3F-D091-485B-9177-748E1D32B84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Early Warning System</a:t>
          </a:r>
        </a:p>
      </dgm:t>
    </dgm:pt>
    <dgm:pt modelId="{2E5F3D3A-95C1-43C5-8D8F-4C676785E1C7}" type="parTrans" cxnId="{AAE7C0F7-22CD-4A59-9715-4AF71F40A87A}">
      <dgm:prSet/>
      <dgm:spPr/>
      <dgm:t>
        <a:bodyPr/>
        <a:lstStyle/>
        <a:p>
          <a:endParaRPr lang="en-US"/>
        </a:p>
      </dgm:t>
    </dgm:pt>
    <dgm:pt modelId="{6324EC79-21E2-4776-952A-720099B591E2}" type="sibTrans" cxnId="{AAE7C0F7-22CD-4A59-9715-4AF71F40A87A}">
      <dgm:prSet/>
      <dgm:spPr/>
      <dgm:t>
        <a:bodyPr/>
        <a:lstStyle/>
        <a:p>
          <a:endParaRPr lang="en-US"/>
        </a:p>
      </dgm:t>
    </dgm:pt>
    <dgm:pt modelId="{A45E1D7B-171B-46B0-83F0-1FD3B369BBC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Restructure Citizen Police Review Board</a:t>
          </a:r>
        </a:p>
      </dgm:t>
    </dgm:pt>
    <dgm:pt modelId="{2A861A06-4A8A-40D6-83AC-493F964E6FB1}" type="parTrans" cxnId="{76220CBE-0EF0-4B96-B4EA-A33D74F2B34C}">
      <dgm:prSet/>
      <dgm:spPr/>
      <dgm:t>
        <a:bodyPr/>
        <a:lstStyle/>
        <a:p>
          <a:endParaRPr lang="en-US"/>
        </a:p>
      </dgm:t>
    </dgm:pt>
    <dgm:pt modelId="{6A8F6C54-A72B-41EF-A904-73219355500F}" type="sibTrans" cxnId="{76220CBE-0EF0-4B96-B4EA-A33D74F2B34C}">
      <dgm:prSet/>
      <dgm:spPr/>
      <dgm:t>
        <a:bodyPr/>
        <a:lstStyle/>
        <a:p>
          <a:endParaRPr lang="en-US"/>
        </a:p>
      </dgm:t>
    </dgm:pt>
    <dgm:pt modelId="{5043392D-15E7-4391-AEF4-8898AB4F984F}" type="pres">
      <dgm:prSet presAssocID="{C66AE815-CA43-4953-94BC-7D4399F3ECD0}" presName="Name0" presStyleCnt="0">
        <dgm:presLayoutVars>
          <dgm:chMax val="7"/>
          <dgm:chPref val="7"/>
          <dgm:dir/>
        </dgm:presLayoutVars>
      </dgm:prSet>
      <dgm:spPr/>
    </dgm:pt>
    <dgm:pt modelId="{4BF51E20-3FAC-4A50-AECA-95487DBBA7F6}" type="pres">
      <dgm:prSet presAssocID="{C66AE815-CA43-4953-94BC-7D4399F3ECD0}" presName="Name1" presStyleCnt="0"/>
      <dgm:spPr/>
    </dgm:pt>
    <dgm:pt modelId="{85A95B47-49CB-487A-AC1D-DA477DAFD097}" type="pres">
      <dgm:prSet presAssocID="{C66AE815-CA43-4953-94BC-7D4399F3ECD0}" presName="cycle" presStyleCnt="0"/>
      <dgm:spPr/>
    </dgm:pt>
    <dgm:pt modelId="{5DD753AD-6D97-49F9-BB63-65D3A7230C56}" type="pres">
      <dgm:prSet presAssocID="{C66AE815-CA43-4953-94BC-7D4399F3ECD0}" presName="srcNode" presStyleLbl="node1" presStyleIdx="0" presStyleCnt="3"/>
      <dgm:spPr/>
    </dgm:pt>
    <dgm:pt modelId="{067D2FC8-7D26-4DB4-A9DA-C15B3CFD6144}" type="pres">
      <dgm:prSet presAssocID="{C66AE815-CA43-4953-94BC-7D4399F3ECD0}" presName="conn" presStyleLbl="parChTrans1D2" presStyleIdx="0" presStyleCnt="1"/>
      <dgm:spPr/>
    </dgm:pt>
    <dgm:pt modelId="{BD6E6634-AF30-4EBA-9CC1-3B7356201BCD}" type="pres">
      <dgm:prSet presAssocID="{C66AE815-CA43-4953-94BC-7D4399F3ECD0}" presName="extraNode" presStyleLbl="node1" presStyleIdx="0" presStyleCnt="3"/>
      <dgm:spPr/>
    </dgm:pt>
    <dgm:pt modelId="{2AE2B51C-A52D-45F9-91B4-6FBBE076A16A}" type="pres">
      <dgm:prSet presAssocID="{C66AE815-CA43-4953-94BC-7D4399F3ECD0}" presName="dstNode" presStyleLbl="node1" presStyleIdx="0" presStyleCnt="3"/>
      <dgm:spPr/>
    </dgm:pt>
    <dgm:pt modelId="{B412D043-9CD8-49A8-A03E-82F7312EA253}" type="pres">
      <dgm:prSet presAssocID="{C202BE2E-11E4-4445-9695-4350303449DA}" presName="text_1" presStyleLbl="node1" presStyleIdx="0" presStyleCnt="3">
        <dgm:presLayoutVars>
          <dgm:bulletEnabled val="1"/>
        </dgm:presLayoutVars>
      </dgm:prSet>
      <dgm:spPr/>
    </dgm:pt>
    <dgm:pt modelId="{D8A99D5B-1971-45D2-894E-79D820C9514F}" type="pres">
      <dgm:prSet presAssocID="{C202BE2E-11E4-4445-9695-4350303449DA}" presName="accent_1" presStyleCnt="0"/>
      <dgm:spPr/>
    </dgm:pt>
    <dgm:pt modelId="{17E0CAA5-8648-4DC9-AA96-37E9467CA2B3}" type="pres">
      <dgm:prSet presAssocID="{C202BE2E-11E4-4445-9695-4350303449DA}" presName="accentRepeatNode" presStyleLbl="solidFgAcc1" presStyleIdx="0" presStyleCnt="3"/>
      <dgm:spPr/>
    </dgm:pt>
    <dgm:pt modelId="{EF56514F-D6D3-40F3-A85F-EB6512280A8C}" type="pres">
      <dgm:prSet presAssocID="{BDDF3A3F-D091-485B-9177-748E1D32B84D}" presName="text_2" presStyleLbl="node1" presStyleIdx="1" presStyleCnt="3">
        <dgm:presLayoutVars>
          <dgm:bulletEnabled val="1"/>
        </dgm:presLayoutVars>
      </dgm:prSet>
      <dgm:spPr/>
    </dgm:pt>
    <dgm:pt modelId="{05752217-3745-40D2-8399-5D0D58EC7487}" type="pres">
      <dgm:prSet presAssocID="{BDDF3A3F-D091-485B-9177-748E1D32B84D}" presName="accent_2" presStyleCnt="0"/>
      <dgm:spPr/>
    </dgm:pt>
    <dgm:pt modelId="{FAB31BA6-DEA5-49D0-9F44-B453DCDAFC8C}" type="pres">
      <dgm:prSet presAssocID="{BDDF3A3F-D091-485B-9177-748E1D32B84D}" presName="accentRepeatNode" presStyleLbl="solidFgAcc1" presStyleIdx="1" presStyleCnt="3"/>
      <dgm:spPr/>
    </dgm:pt>
    <dgm:pt modelId="{F8E453F3-393E-49C0-AFBF-C62A50C52FB3}" type="pres">
      <dgm:prSet presAssocID="{A45E1D7B-171B-46B0-83F0-1FD3B369BBCB}" presName="text_3" presStyleLbl="node1" presStyleIdx="2" presStyleCnt="3">
        <dgm:presLayoutVars>
          <dgm:bulletEnabled val="1"/>
        </dgm:presLayoutVars>
      </dgm:prSet>
      <dgm:spPr/>
    </dgm:pt>
    <dgm:pt modelId="{F88B76BA-4374-4722-ACE9-37B807B80CE7}" type="pres">
      <dgm:prSet presAssocID="{A45E1D7B-171B-46B0-83F0-1FD3B369BBCB}" presName="accent_3" presStyleCnt="0"/>
      <dgm:spPr/>
    </dgm:pt>
    <dgm:pt modelId="{ED0C8BF7-7B3A-4561-8732-D65F51AB8F3A}" type="pres">
      <dgm:prSet presAssocID="{A45E1D7B-171B-46B0-83F0-1FD3B369BBCB}" presName="accentRepeatNode" presStyleLbl="solidFgAcc1" presStyleIdx="2" presStyleCnt="3"/>
      <dgm:spPr/>
    </dgm:pt>
  </dgm:ptLst>
  <dgm:cxnLst>
    <dgm:cxn modelId="{B1289456-B6E3-47C9-9A89-07BCD643F900}" srcId="{C66AE815-CA43-4953-94BC-7D4399F3ECD0}" destId="{C202BE2E-11E4-4445-9695-4350303449DA}" srcOrd="0" destOrd="0" parTransId="{82D654BF-B40C-4A36-B503-0C37F2CAFB93}" sibTransId="{74EB04E7-E4D6-4350-AFAA-75D43AFEBAEB}"/>
    <dgm:cxn modelId="{46C3097B-6C8B-49CC-BE28-5C35F2707DB9}" type="presOf" srcId="{A45E1D7B-171B-46B0-83F0-1FD3B369BBCB}" destId="{F8E453F3-393E-49C0-AFBF-C62A50C52FB3}" srcOrd="0" destOrd="0" presId="urn:microsoft.com/office/officeart/2008/layout/VerticalCurvedList"/>
    <dgm:cxn modelId="{65A87381-1A28-42F6-91E1-B701DB7AB2B3}" type="presOf" srcId="{BDDF3A3F-D091-485B-9177-748E1D32B84D}" destId="{EF56514F-D6D3-40F3-A85F-EB6512280A8C}" srcOrd="0" destOrd="0" presId="urn:microsoft.com/office/officeart/2008/layout/VerticalCurvedList"/>
    <dgm:cxn modelId="{F83C8391-408D-4C21-AD24-FAB71F512C82}" type="presOf" srcId="{C202BE2E-11E4-4445-9695-4350303449DA}" destId="{B412D043-9CD8-49A8-A03E-82F7312EA253}" srcOrd="0" destOrd="0" presId="urn:microsoft.com/office/officeart/2008/layout/VerticalCurvedList"/>
    <dgm:cxn modelId="{C6D780AD-A1DE-4127-ACEA-E05E4BBFB79C}" type="presOf" srcId="{74EB04E7-E4D6-4350-AFAA-75D43AFEBAEB}" destId="{067D2FC8-7D26-4DB4-A9DA-C15B3CFD6144}" srcOrd="0" destOrd="0" presId="urn:microsoft.com/office/officeart/2008/layout/VerticalCurvedList"/>
    <dgm:cxn modelId="{76220CBE-0EF0-4B96-B4EA-A33D74F2B34C}" srcId="{C66AE815-CA43-4953-94BC-7D4399F3ECD0}" destId="{A45E1D7B-171B-46B0-83F0-1FD3B369BBCB}" srcOrd="2" destOrd="0" parTransId="{2A861A06-4A8A-40D6-83AC-493F964E6FB1}" sibTransId="{6A8F6C54-A72B-41EF-A904-73219355500F}"/>
    <dgm:cxn modelId="{E71B59C5-376F-420C-A376-C139C19DEF87}" type="presOf" srcId="{C66AE815-CA43-4953-94BC-7D4399F3ECD0}" destId="{5043392D-15E7-4391-AEF4-8898AB4F984F}" srcOrd="0" destOrd="0" presId="urn:microsoft.com/office/officeart/2008/layout/VerticalCurvedList"/>
    <dgm:cxn modelId="{AAE7C0F7-22CD-4A59-9715-4AF71F40A87A}" srcId="{C66AE815-CA43-4953-94BC-7D4399F3ECD0}" destId="{BDDF3A3F-D091-485B-9177-748E1D32B84D}" srcOrd="1" destOrd="0" parTransId="{2E5F3D3A-95C1-43C5-8D8F-4C676785E1C7}" sibTransId="{6324EC79-21E2-4776-952A-720099B591E2}"/>
    <dgm:cxn modelId="{707D7E1A-97C0-4299-8124-5C70CE02AF4B}" type="presParOf" srcId="{5043392D-15E7-4391-AEF4-8898AB4F984F}" destId="{4BF51E20-3FAC-4A50-AECA-95487DBBA7F6}" srcOrd="0" destOrd="0" presId="urn:microsoft.com/office/officeart/2008/layout/VerticalCurvedList"/>
    <dgm:cxn modelId="{8783F228-ECDD-4C5A-B86E-A4E4A2BC8AF1}" type="presParOf" srcId="{4BF51E20-3FAC-4A50-AECA-95487DBBA7F6}" destId="{85A95B47-49CB-487A-AC1D-DA477DAFD097}" srcOrd="0" destOrd="0" presId="urn:microsoft.com/office/officeart/2008/layout/VerticalCurvedList"/>
    <dgm:cxn modelId="{A67273B9-8A52-433E-96B9-4529BDE7B836}" type="presParOf" srcId="{85A95B47-49CB-487A-AC1D-DA477DAFD097}" destId="{5DD753AD-6D97-49F9-BB63-65D3A7230C56}" srcOrd="0" destOrd="0" presId="urn:microsoft.com/office/officeart/2008/layout/VerticalCurvedList"/>
    <dgm:cxn modelId="{50AD25C8-7AB5-4651-B303-BE24C82166E3}" type="presParOf" srcId="{85A95B47-49CB-487A-AC1D-DA477DAFD097}" destId="{067D2FC8-7D26-4DB4-A9DA-C15B3CFD6144}" srcOrd="1" destOrd="0" presId="urn:microsoft.com/office/officeart/2008/layout/VerticalCurvedList"/>
    <dgm:cxn modelId="{E04DC9FE-8B57-4259-B22E-904C82AFD0D7}" type="presParOf" srcId="{85A95B47-49CB-487A-AC1D-DA477DAFD097}" destId="{BD6E6634-AF30-4EBA-9CC1-3B7356201BCD}" srcOrd="2" destOrd="0" presId="urn:microsoft.com/office/officeart/2008/layout/VerticalCurvedList"/>
    <dgm:cxn modelId="{16A2E207-0FFD-4AE3-A85D-FCC00B064612}" type="presParOf" srcId="{85A95B47-49CB-487A-AC1D-DA477DAFD097}" destId="{2AE2B51C-A52D-45F9-91B4-6FBBE076A16A}" srcOrd="3" destOrd="0" presId="urn:microsoft.com/office/officeart/2008/layout/VerticalCurvedList"/>
    <dgm:cxn modelId="{730C983E-2E4E-4FD1-95AD-874BEBC9DF77}" type="presParOf" srcId="{4BF51E20-3FAC-4A50-AECA-95487DBBA7F6}" destId="{B412D043-9CD8-49A8-A03E-82F7312EA253}" srcOrd="1" destOrd="0" presId="urn:microsoft.com/office/officeart/2008/layout/VerticalCurvedList"/>
    <dgm:cxn modelId="{57969868-5D44-46D0-9202-E0AC90F73BA8}" type="presParOf" srcId="{4BF51E20-3FAC-4A50-AECA-95487DBBA7F6}" destId="{D8A99D5B-1971-45D2-894E-79D820C9514F}" srcOrd="2" destOrd="0" presId="urn:microsoft.com/office/officeart/2008/layout/VerticalCurvedList"/>
    <dgm:cxn modelId="{C91D3825-17D6-47D2-B820-98CC4EDABA2A}" type="presParOf" srcId="{D8A99D5B-1971-45D2-894E-79D820C9514F}" destId="{17E0CAA5-8648-4DC9-AA96-37E9467CA2B3}" srcOrd="0" destOrd="0" presId="urn:microsoft.com/office/officeart/2008/layout/VerticalCurvedList"/>
    <dgm:cxn modelId="{F85D5B5B-85E1-490E-B753-490AC17A0957}" type="presParOf" srcId="{4BF51E20-3FAC-4A50-AECA-95487DBBA7F6}" destId="{EF56514F-D6D3-40F3-A85F-EB6512280A8C}" srcOrd="3" destOrd="0" presId="urn:microsoft.com/office/officeart/2008/layout/VerticalCurvedList"/>
    <dgm:cxn modelId="{7F9E9A97-55A8-454F-BE9F-E27C435B8246}" type="presParOf" srcId="{4BF51E20-3FAC-4A50-AECA-95487DBBA7F6}" destId="{05752217-3745-40D2-8399-5D0D58EC7487}" srcOrd="4" destOrd="0" presId="urn:microsoft.com/office/officeart/2008/layout/VerticalCurvedList"/>
    <dgm:cxn modelId="{0DE7F59A-CF42-4933-8522-FD4E7B89644B}" type="presParOf" srcId="{05752217-3745-40D2-8399-5D0D58EC7487}" destId="{FAB31BA6-DEA5-49D0-9F44-B453DCDAFC8C}" srcOrd="0" destOrd="0" presId="urn:microsoft.com/office/officeart/2008/layout/VerticalCurvedList"/>
    <dgm:cxn modelId="{5E187776-E61B-4B30-B14C-C51B3E4C4DB9}" type="presParOf" srcId="{4BF51E20-3FAC-4A50-AECA-95487DBBA7F6}" destId="{F8E453F3-393E-49C0-AFBF-C62A50C52FB3}" srcOrd="5" destOrd="0" presId="urn:microsoft.com/office/officeart/2008/layout/VerticalCurvedList"/>
    <dgm:cxn modelId="{647EB82F-B678-42A5-9836-AF345969DC27}" type="presParOf" srcId="{4BF51E20-3FAC-4A50-AECA-95487DBBA7F6}" destId="{F88B76BA-4374-4722-ACE9-37B807B80CE7}" srcOrd="6" destOrd="0" presId="urn:microsoft.com/office/officeart/2008/layout/VerticalCurvedList"/>
    <dgm:cxn modelId="{40236C6E-CF2B-40A1-B06A-40AB61E59391}" type="presParOf" srcId="{F88B76BA-4374-4722-ACE9-37B807B80CE7}" destId="{ED0C8BF7-7B3A-4561-8732-D65F51AB8F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D2FC8-7D26-4DB4-A9DA-C15B3CFD6144}">
      <dsp:nvSpPr>
        <dsp:cNvPr id="0" name=""/>
        <dsp:cNvSpPr/>
      </dsp:nvSpPr>
      <dsp:spPr>
        <a:xfrm>
          <a:off x="-4597172" y="-704839"/>
          <a:ext cx="5476185" cy="5476185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D043-9CD8-49A8-A03E-82F7312EA253}">
      <dsp:nvSpPr>
        <dsp:cNvPr id="0" name=""/>
        <dsp:cNvSpPr/>
      </dsp:nvSpPr>
      <dsp:spPr>
        <a:xfrm>
          <a:off x="565322" y="406650"/>
          <a:ext cx="6633691" cy="81330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Complaint Process</a:t>
          </a:r>
        </a:p>
      </dsp:txBody>
      <dsp:txXfrm>
        <a:off x="565322" y="406650"/>
        <a:ext cx="6633691" cy="813301"/>
      </dsp:txXfrm>
    </dsp:sp>
    <dsp:sp modelId="{17E0CAA5-8648-4DC9-AA96-37E9467CA2B3}">
      <dsp:nvSpPr>
        <dsp:cNvPr id="0" name=""/>
        <dsp:cNvSpPr/>
      </dsp:nvSpPr>
      <dsp:spPr>
        <a:xfrm>
          <a:off x="57009" y="304988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6514F-D6D3-40F3-A85F-EB6512280A8C}">
      <dsp:nvSpPr>
        <dsp:cNvPr id="0" name=""/>
        <dsp:cNvSpPr/>
      </dsp:nvSpPr>
      <dsp:spPr>
        <a:xfrm>
          <a:off x="860957" y="1626602"/>
          <a:ext cx="6338055" cy="81330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Early Warning System</a:t>
          </a:r>
        </a:p>
      </dsp:txBody>
      <dsp:txXfrm>
        <a:off x="860957" y="1626602"/>
        <a:ext cx="6338055" cy="813301"/>
      </dsp:txXfrm>
    </dsp:sp>
    <dsp:sp modelId="{FAB31BA6-DEA5-49D0-9F44-B453DCDAFC8C}">
      <dsp:nvSpPr>
        <dsp:cNvPr id="0" name=""/>
        <dsp:cNvSpPr/>
      </dsp:nvSpPr>
      <dsp:spPr>
        <a:xfrm>
          <a:off x="352644" y="1524940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453F3-393E-49C0-AFBF-C62A50C52FB3}">
      <dsp:nvSpPr>
        <dsp:cNvPr id="0" name=""/>
        <dsp:cNvSpPr/>
      </dsp:nvSpPr>
      <dsp:spPr>
        <a:xfrm>
          <a:off x="565322" y="2846554"/>
          <a:ext cx="6633691" cy="813301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55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Restructure Citizen Police Review Board</a:t>
          </a:r>
        </a:p>
      </dsp:txBody>
      <dsp:txXfrm>
        <a:off x="565322" y="2846554"/>
        <a:ext cx="6633691" cy="813301"/>
      </dsp:txXfrm>
    </dsp:sp>
    <dsp:sp modelId="{ED0C8BF7-7B3A-4561-8732-D65F51AB8F3A}">
      <dsp:nvSpPr>
        <dsp:cNvPr id="0" name=""/>
        <dsp:cNvSpPr/>
      </dsp:nvSpPr>
      <dsp:spPr>
        <a:xfrm>
          <a:off x="57009" y="2744892"/>
          <a:ext cx="1016626" cy="10166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B973E-388C-46E5-A41A-8B8097762D4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02FE0-742A-422A-B3F5-B032A55B3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9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4143C-74CD-424D-A832-23AC06284362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07294-EA5D-4A22-8CE9-7BE51791A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0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7833000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747650"/>
            <a:ext cx="481002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95491"/>
            <a:ext cx="78330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A30B13-59A8-4C0C-9DA0-6221720928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16040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44716"/>
            <a:ext cx="7996287" cy="13902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– 2 Lines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852" y="3753027"/>
            <a:ext cx="480554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49739"/>
            <a:ext cx="7996286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  Date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5EBB2D-6B30-4074-9317-A0ABF9432C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39478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33358"/>
            <a:ext cx="8306601" cy="41702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725" y="5871206"/>
            <a:ext cx="1007925" cy="92175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56723F-20EA-44EF-9E49-E48DA399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6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A57D3E-8657-406F-A1A6-1FACB6170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034E4-E450-4CD6-B15E-D1B9B1F1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2BCA1A-0F01-4453-90CA-844FF52ADB4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67AEBE-3809-4F82-B414-12DD2A008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81AAA7-D0EF-45D4-87A2-64151C91A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Insert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65A6536-5EFA-4DE3-BBFF-C07C21E2DF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582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2128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45194"/>
            <a:ext cx="3868340" cy="3684588"/>
          </a:xfrm>
        </p:spPr>
        <p:txBody>
          <a:bodyPr/>
          <a:lstStyle>
            <a:lvl1pPr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21282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45194"/>
            <a:ext cx="3887391" cy="3684588"/>
          </a:xfrm>
        </p:spPr>
        <p:txBody>
          <a:bodyPr/>
          <a:lstStyle>
            <a:lvl1pPr>
              <a:buClr>
                <a:schemeClr val="accent6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6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169047-6B59-4DCF-9BA4-8962E8382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48" y="287024"/>
            <a:ext cx="8306601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A554F-D90D-42C9-9888-CB6FDE557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45"/>
          <a:stretch/>
        </p:blipFill>
        <p:spPr>
          <a:xfrm>
            <a:off x="0" y="5719484"/>
            <a:ext cx="9144000" cy="114748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54300B-B672-48CD-80F9-1BECEAAD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B3E7A5-7028-40C9-8E6F-089A3133C48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690" y="6388360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Strategic Priority</a:t>
            </a:r>
          </a:p>
        </p:txBody>
      </p:sp>
    </p:spTree>
    <p:extLst>
      <p:ext uri="{BB962C8B-B14F-4D97-AF65-F5344CB8AC3E}">
        <p14:creationId xmlns:p14="http://schemas.microsoft.com/office/powerpoint/2010/main" val="202761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7833000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" y="3747650"/>
            <a:ext cx="4810027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95491"/>
            <a:ext cx="78330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Date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A30B13-59A8-4C0C-9DA0-6221720928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269272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44716"/>
            <a:ext cx="7996287" cy="1390246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– 2 Lines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852" y="3753027"/>
            <a:ext cx="480554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        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49739"/>
            <a:ext cx="7996286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Committee Name                                                        Date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5EBB2D-6B30-4074-9317-A0ABF9432C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75600" y="3203931"/>
            <a:ext cx="2743200" cy="2743200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baseline="0" dirty="0">
                <a:solidFill>
                  <a:srgbClr val="063F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28543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955F-78CC-4211-87D9-88897ACE839F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7060-D10E-4711-BA05-EC9BA5C5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4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02CFA-A58B-49F7-B264-08C16D257899}" type="datetime1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7060-D10E-4711-BA05-EC9BA5C5C0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2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  <p:sldLayoutId id="2147483696" r:id="rId3"/>
    <p:sldLayoutId id="2147483698" r:id="rId4"/>
    <p:sldLayoutId id="2147483689" r:id="rId5"/>
    <p:sldLayoutId id="2147483705" r:id="rId6"/>
    <p:sldLayoutId id="2147483706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FF1-B1AB-407D-88F8-2D15645CB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57" y="911225"/>
            <a:ext cx="8626207" cy="742649"/>
          </a:xfrm>
        </p:spPr>
        <p:txBody>
          <a:bodyPr/>
          <a:lstStyle/>
          <a:p>
            <a:r>
              <a:rPr lang="en-US" sz="4400" dirty="0"/>
              <a:t>Citizen Police Review Board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A5E9-6E0A-42F1-BF46-0C824880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57" y="3653165"/>
            <a:ext cx="4810027" cy="1655762"/>
          </a:xfrm>
        </p:spPr>
        <p:txBody>
          <a:bodyPr/>
          <a:lstStyle/>
          <a:p>
            <a:r>
              <a:rPr lang="en-US" dirty="0"/>
              <a:t>U. </a:t>
            </a:r>
            <a:r>
              <a:rPr lang="en-US" dirty="0" err="1"/>
              <a:t>Reneè</a:t>
            </a:r>
            <a:r>
              <a:rPr lang="en-US" dirty="0"/>
              <a:t> Hall, Chief of Police</a:t>
            </a:r>
          </a:p>
          <a:p>
            <a:r>
              <a:rPr lang="en-US" dirty="0"/>
              <a:t>Dallas Police Department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B1AA-3E95-4097-AF34-38993C6E5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57" y="2167210"/>
            <a:ext cx="8161302" cy="1155700"/>
          </a:xfrm>
        </p:spPr>
        <p:txBody>
          <a:bodyPr>
            <a:normAutofit/>
          </a:bodyPr>
          <a:lstStyle/>
          <a:p>
            <a:r>
              <a:rPr lang="en-US" dirty="0"/>
              <a:t>February 11,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8A255-7401-48B3-9DD9-254D1BF803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3" y="3203575"/>
            <a:ext cx="2021304" cy="2743200"/>
          </a:xfrm>
        </p:spPr>
      </p:pic>
    </p:spTree>
    <p:extLst>
      <p:ext uri="{BB962C8B-B14F-4D97-AF65-F5344CB8AC3E}">
        <p14:creationId xmlns:p14="http://schemas.microsoft.com/office/powerpoint/2010/main" val="356418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City-wide Survey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89" y="565623"/>
            <a:ext cx="8782712" cy="521608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1. </a:t>
            </a:r>
            <a:r>
              <a:rPr lang="en-US" dirty="0"/>
              <a:t>Should the City of Dallas restructure the CPRB?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2.</a:t>
            </a:r>
            <a:r>
              <a:rPr lang="en-US" dirty="0"/>
              <a:t> Should the CPRB be given the power to accept complaints directly from citizens and conduct administrative investigations on alleged policy violations by DPD officers?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3. </a:t>
            </a:r>
            <a:r>
              <a:rPr lang="en-US" dirty="0"/>
              <a:t>Should the CPRB have subpoena power for DPD officers?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4. </a:t>
            </a:r>
            <a:r>
              <a:rPr lang="en-US" dirty="0"/>
              <a:t>Should the CPRB make recommendations on discipline for policy violations to the Chief of Police?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5. </a:t>
            </a:r>
            <a:r>
              <a:rPr lang="en-US" dirty="0"/>
              <a:t>Based on information received, do you have any additional recommendations?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3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February 11, 2019</a:t>
            </a:r>
            <a:r>
              <a:rPr lang="en-US" dirty="0"/>
              <a:t> – Public Safety Criminal Justice Committee   </a:t>
            </a:r>
          </a:p>
          <a:p>
            <a:r>
              <a:rPr lang="en-US" b="1" dirty="0"/>
              <a:t>February/March 2019 </a:t>
            </a:r>
            <a:r>
              <a:rPr lang="en-US" dirty="0"/>
              <a:t>– Council Briefing, Review and  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FF1-B1AB-407D-88F8-2D15645CB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57" y="883616"/>
            <a:ext cx="8626207" cy="742649"/>
          </a:xfrm>
        </p:spPr>
        <p:txBody>
          <a:bodyPr/>
          <a:lstStyle/>
          <a:p>
            <a:r>
              <a:rPr lang="en-US" sz="4400" dirty="0"/>
              <a:t>Citizen Police Review Board Discussion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A5E9-6E0A-42F1-BF46-0C824880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5" y="3747294"/>
            <a:ext cx="4810027" cy="1655762"/>
          </a:xfrm>
        </p:spPr>
        <p:txBody>
          <a:bodyPr/>
          <a:lstStyle/>
          <a:p>
            <a:r>
              <a:rPr lang="en-US" dirty="0"/>
              <a:t>U. </a:t>
            </a:r>
            <a:r>
              <a:rPr lang="en-US" dirty="0" err="1"/>
              <a:t>Reneè</a:t>
            </a:r>
            <a:r>
              <a:rPr lang="en-US" dirty="0"/>
              <a:t> Hall, Chief of Police</a:t>
            </a:r>
          </a:p>
          <a:p>
            <a:r>
              <a:rPr lang="en-US" dirty="0"/>
              <a:t>Dallas Police Department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FB1AA-3E95-4097-AF34-38993C6E5E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57" y="1989479"/>
            <a:ext cx="8161302" cy="1155700"/>
          </a:xfrm>
        </p:spPr>
        <p:txBody>
          <a:bodyPr>
            <a:normAutofit/>
          </a:bodyPr>
          <a:lstStyle/>
          <a:p>
            <a:r>
              <a:rPr lang="en-US" dirty="0"/>
              <a:t>February 11, 2019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98A255-7401-48B3-9DD9-254D1BF8034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73" y="3203575"/>
            <a:ext cx="2021304" cy="2743200"/>
          </a:xfrm>
        </p:spPr>
      </p:pic>
    </p:spTree>
    <p:extLst>
      <p:ext uri="{BB962C8B-B14F-4D97-AF65-F5344CB8AC3E}">
        <p14:creationId xmlns:p14="http://schemas.microsoft.com/office/powerpoint/2010/main" val="40463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535D-00D5-460A-A866-E3C83A0F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93FB3-DAB1-4543-A493-B2913607A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dirty="0"/>
              <a:t>The Dallas Police Department (DPD) has made prominent steps to transform the department to reflect 21</a:t>
            </a:r>
            <a:r>
              <a:rPr lang="en-US" baseline="30000" dirty="0"/>
              <a:t>st</a:t>
            </a:r>
            <a:r>
              <a:rPr lang="en-US" dirty="0"/>
              <a:t> Century Policing, by facilitating integrity-driven policing that is focused on building trust, strengthening relationships, and community collaboration.</a:t>
            </a:r>
          </a:p>
          <a:p>
            <a:pPr marL="285750" indent="-285750"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1DB0-AF58-4ED5-8470-F3AC2F0F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EB1C538-A736-409D-80D2-FED22EFC7F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</p:txBody>
      </p:sp>
    </p:spTree>
    <p:extLst>
      <p:ext uri="{BB962C8B-B14F-4D97-AF65-F5344CB8AC3E}">
        <p14:creationId xmlns:p14="http://schemas.microsoft.com/office/powerpoint/2010/main" val="7574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763D-5CE8-41BA-A094-F7CCB828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0" y="338894"/>
            <a:ext cx="8306601" cy="537242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B63CF-C905-4BD0-9772-258152AD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F72D16-1955-4FB1-9D63-923FF67B0E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BE3CDF-CC2D-4C39-9217-5DB0C5992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742077"/>
            <a:ext cx="8306600" cy="4572660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In October 2017, Chief Hall began meeting with multiple community groups throughout the city of Dallas, who ultimately formed the Community Police Oversight Board Coalition. </a:t>
            </a:r>
          </a:p>
          <a:p>
            <a:pPr marL="0" indent="0">
              <a:buSzPct val="100000"/>
              <a:buNone/>
            </a:pPr>
            <a:r>
              <a:rPr lang="en-US" dirty="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" y="2605493"/>
            <a:ext cx="2219325" cy="1057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90" y="2499259"/>
            <a:ext cx="2536156" cy="1304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24" y="2549234"/>
            <a:ext cx="2077054" cy="1142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" y="3764612"/>
            <a:ext cx="1648076" cy="164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84" y="4168404"/>
            <a:ext cx="2992491" cy="111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7" y="3897015"/>
            <a:ext cx="1463952" cy="14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EE761-6758-4BA5-B4B1-64A844D3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66763D-5CE8-41BA-A094-F7CCB828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Community-Police Collaboration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FF893A-17B7-41C0-A967-14401844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23" y="939917"/>
            <a:ext cx="8367026" cy="2290906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/>
              <a:t>Through this series of conversations, there was a demand to implement evidence-based and integrity driven best practices within the Police Department and oversight regarding the Citizen Review Board. </a:t>
            </a:r>
          </a:p>
        </p:txBody>
      </p:sp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28060" r="-67"/>
          <a:stretch/>
        </p:blipFill>
        <p:spPr>
          <a:xfrm>
            <a:off x="2227188" y="3023271"/>
            <a:ext cx="3920224" cy="239331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9F21670-F5EF-4530-B5EF-A9389C2C39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1A0C-6A10-4A4B-91EE-50CDF7F7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Areas of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261C-CDBE-4942-84D7-20692169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9F21670-F5EF-4530-B5EF-A9389C2C39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0653683"/>
              </p:ext>
            </p:extLst>
          </p:nvPr>
        </p:nvGraphicFramePr>
        <p:xfrm>
          <a:off x="678180" y="1042702"/>
          <a:ext cx="7254240" cy="4066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5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BF9A-4F68-4154-ADB1-3AB2EB05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831C2-2C61-45B1-8C83-85DF3860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7801" y="5416581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290467"/>
              </p:ext>
            </p:extLst>
          </p:nvPr>
        </p:nvGraphicFramePr>
        <p:xfrm>
          <a:off x="708523" y="1154648"/>
          <a:ext cx="7267690" cy="350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23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Dallas Police Review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50976"/>
            <a:ext cx="8306600" cy="425262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SzPct val="100000"/>
            </a:pPr>
            <a:r>
              <a:rPr lang="en-US" dirty="0"/>
              <a:t>Founded in 1987, the current board consists of 15 members appointed by the Mayor and City Council 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The Dallas City Code, Section 97-32 governs the functions, limitations and powers of the Citizen Police Review Board: </a:t>
            </a:r>
          </a:p>
          <a:p>
            <a:pPr marL="0" indent="0">
              <a:buSzPct val="100000"/>
              <a:buNone/>
            </a:pPr>
            <a:endParaRPr lang="en-US" sz="2000" dirty="0"/>
          </a:p>
          <a:p>
            <a:pPr marL="742950" lvl="1" indent="-285750">
              <a:buSzPct val="100000"/>
            </a:pPr>
            <a:r>
              <a:rPr lang="en-US" dirty="0"/>
              <a:t>Accept signed written complaints from citizens on police procedures, treatment of citizens, abuse, harassment, violation of civil rights, injury, or fatality (referred to IAD)</a:t>
            </a:r>
          </a:p>
          <a:p>
            <a:pPr marL="742950" lvl="1" indent="-285750">
              <a:buSzPct val="100000"/>
            </a:pPr>
            <a:r>
              <a:rPr lang="en-US" dirty="0"/>
              <a:t>Suggest further investigation </a:t>
            </a:r>
          </a:p>
          <a:p>
            <a:pPr marL="742950" lvl="1" indent="-285750">
              <a:buSzPct val="100000"/>
            </a:pPr>
            <a:r>
              <a:rPr lang="en-US" dirty="0"/>
              <a:t>Conduct further investigation </a:t>
            </a:r>
          </a:p>
          <a:p>
            <a:pPr marL="742950" lvl="1" indent="-285750">
              <a:buSzPct val="100000"/>
            </a:pPr>
            <a:r>
              <a:rPr lang="en-US" dirty="0"/>
              <a:t>Contract with independent investigation to assist and advise the board</a:t>
            </a:r>
          </a:p>
          <a:p>
            <a:pPr marL="742950" lvl="1" indent="-285750">
              <a:buSzPct val="100000"/>
            </a:pPr>
            <a:r>
              <a:rPr lang="en-US" dirty="0"/>
              <a:t>Take sworn testimony</a:t>
            </a:r>
          </a:p>
          <a:p>
            <a:pPr marL="742950" lvl="1" indent="-285750">
              <a:buSzPct val="100000"/>
            </a:pPr>
            <a:r>
              <a:rPr lang="en-US" dirty="0"/>
              <a:t>Request the city manager to review disciplinary action </a:t>
            </a:r>
          </a:p>
          <a:p>
            <a:pPr marL="742950" lvl="1" indent="-285750">
              <a:buSzPct val="100000"/>
            </a:pPr>
            <a:r>
              <a:rPr lang="en-US" dirty="0"/>
              <a:t>Recommend improvement in DPD policy and procedures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9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Dallas Police Review Board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09D05C-CB21-4124-8AE8-AF530BD9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33358"/>
            <a:ext cx="8405623" cy="45353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SzPct val="100000"/>
            </a:pPr>
            <a:r>
              <a:rPr lang="en-US" dirty="0"/>
              <a:t>Currently, the Dallas Citizens Police Review Board only reviews a few cases a year</a:t>
            </a:r>
          </a:p>
          <a:p>
            <a:pPr marL="285750" indent="-285750">
              <a:buSzPct val="100000"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Subpoena powers of witnesses:</a:t>
            </a:r>
          </a:p>
          <a:p>
            <a:pPr marL="742950" lvl="1" indent="-285750">
              <a:buSzPct val="100000"/>
            </a:pPr>
            <a:r>
              <a:rPr lang="en-US" dirty="0"/>
              <a:t>Requires a favorable vote of 7/15</a:t>
            </a:r>
          </a:p>
          <a:p>
            <a:pPr marL="742950" lvl="1" indent="-285750">
              <a:buSzPct val="100000"/>
            </a:pPr>
            <a:r>
              <a:rPr lang="en-US" dirty="0"/>
              <a:t>Requires approval of ‘technical advisory committee’ or city council</a:t>
            </a:r>
          </a:p>
          <a:p>
            <a:pPr marL="742950" lvl="1" indent="-285750">
              <a:buSzPct val="100000"/>
            </a:pPr>
            <a:r>
              <a:rPr lang="en-US" dirty="0"/>
              <a:t>May only subpoena witnesses, not suspect officer</a:t>
            </a:r>
          </a:p>
          <a:p>
            <a:pPr marL="285750" indent="-285750">
              <a:buSzPct val="100000"/>
            </a:pPr>
            <a:endParaRPr lang="en-US" dirty="0"/>
          </a:p>
          <a:p>
            <a:pPr marL="285750" indent="-285750">
              <a:buSzPct val="100000"/>
            </a:pPr>
            <a:r>
              <a:rPr lang="en-US" dirty="0"/>
              <a:t>Technical advisory committee </a:t>
            </a:r>
          </a:p>
          <a:p>
            <a:pPr marL="742950" lvl="1" indent="-285750">
              <a:buSzPct val="100000"/>
            </a:pPr>
            <a:r>
              <a:rPr lang="en-US" dirty="0"/>
              <a:t>Advises board on law enforcement policies and procedures </a:t>
            </a:r>
          </a:p>
          <a:p>
            <a:pPr marL="742950" lvl="1" indent="-285750">
              <a:buSzPct val="100000"/>
            </a:pPr>
            <a:r>
              <a:rPr lang="en-US" dirty="0"/>
              <a:t>Members have law enforcement experience, </a:t>
            </a:r>
            <a:r>
              <a:rPr lang="en-US"/>
              <a:t>but are not </a:t>
            </a:r>
            <a:r>
              <a:rPr lang="en-US" dirty="0"/>
              <a:t>from Dallas</a:t>
            </a:r>
          </a:p>
          <a:p>
            <a:pPr marL="457200" lvl="1" indent="0">
              <a:buSzPct val="100000"/>
              <a:buNone/>
            </a:pPr>
            <a:endParaRPr lang="en-US" dirty="0"/>
          </a:p>
          <a:p>
            <a:pPr marL="742950" lvl="1" indent="-285750"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 txBox="1">
            <a:spLocks/>
          </p:cNvSpPr>
          <p:nvPr/>
        </p:nvSpPr>
        <p:spPr>
          <a:xfrm>
            <a:off x="155408" y="6431032"/>
            <a:ext cx="6792393" cy="35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6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7024"/>
            <a:ext cx="8961120" cy="537242"/>
          </a:xfrm>
        </p:spPr>
        <p:txBody>
          <a:bodyPr>
            <a:normAutofit fontScale="90000"/>
          </a:bodyPr>
          <a:lstStyle/>
          <a:p>
            <a:r>
              <a:rPr lang="en-US" dirty="0"/>
              <a:t>Ideas to Restructure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Implement independent investigative arm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Policy implementation ability</a:t>
            </a:r>
          </a:p>
          <a:p>
            <a:endParaRPr lang="en-US" dirty="0"/>
          </a:p>
          <a:p>
            <a:r>
              <a:rPr lang="en-US" dirty="0"/>
              <a:t>Conduct external investigations of complaints a make recommendations for discipline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Establish subpoena power of officers</a:t>
            </a:r>
          </a:p>
          <a:p>
            <a:endParaRPr lang="en-US" dirty="0"/>
          </a:p>
          <a:p>
            <a:r>
              <a:rPr lang="en-US" dirty="0"/>
              <a:t>Establish a budget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Community engagement and outreach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07011BE-1175-448C-BF7F-487BE2FE74C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Public Safety Criminal Justice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BF0CBF219214CB0A3E9772E9C978F" ma:contentTypeVersion="1" ma:contentTypeDescription="Create a new document." ma:contentTypeScope="" ma:versionID="9182af3996657836ed8f6c7c9ad5ac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125F21-EF4D-4AFB-9121-3FDE43279E86}"/>
</file>

<file path=customXml/itemProps2.xml><?xml version="1.0" encoding="utf-8"?>
<ds:datastoreItem xmlns:ds="http://schemas.openxmlformats.org/officeDocument/2006/customXml" ds:itemID="{C005DE7A-0117-485C-A219-77DD660CD0A2}"/>
</file>

<file path=customXml/itemProps3.xml><?xml version="1.0" encoding="utf-8"?>
<ds:datastoreItem xmlns:ds="http://schemas.openxmlformats.org/officeDocument/2006/customXml" ds:itemID="{6B0DD1D6-0DC2-4032-94F4-A84A340553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6183</TotalTime>
  <Words>538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Citizen Police Review Board Discussion</vt:lpstr>
      <vt:lpstr>21st Century Policing</vt:lpstr>
      <vt:lpstr>Purpose</vt:lpstr>
      <vt:lpstr>Community-Police Collaboration </vt:lpstr>
      <vt:lpstr>Areas of Focus</vt:lpstr>
      <vt:lpstr>Progress</vt:lpstr>
      <vt:lpstr>Current Dallas Police Review Board</vt:lpstr>
      <vt:lpstr>Current Dallas Police Review Board</vt:lpstr>
      <vt:lpstr>Ideas to Restructure</vt:lpstr>
      <vt:lpstr>City-wide Survey </vt:lpstr>
      <vt:lpstr>Next Steps </vt:lpstr>
      <vt:lpstr>Citizen Police Review Board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Gavino, Genesis D</dc:creator>
  <cp:lastModifiedBy>Cruz, Victoria</cp:lastModifiedBy>
  <cp:revision>466</cp:revision>
  <cp:lastPrinted>2018-11-20T17:57:18Z</cp:lastPrinted>
  <dcterms:created xsi:type="dcterms:W3CDTF">2017-02-16T17:53:20Z</dcterms:created>
  <dcterms:modified xsi:type="dcterms:W3CDTF">2018-12-17T17:10:09Z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0x010100790BF0CBF219214CB0A3E9772E9C978F</vt:lpwstr>
  </property>
</Properties>
</file>